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94" r:id="rId3"/>
    <p:sldId id="289" r:id="rId4"/>
    <p:sldId id="265" r:id="rId5"/>
    <p:sldId id="266" r:id="rId6"/>
    <p:sldId id="291" r:id="rId7"/>
    <p:sldId id="293" r:id="rId8"/>
    <p:sldId id="29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0" r:id="rId20"/>
    <p:sldId id="277" r:id="rId21"/>
    <p:sldId id="278" r:id="rId22"/>
    <p:sldId id="279" r:id="rId23"/>
    <p:sldId id="287" r:id="rId24"/>
    <p:sldId id="288" r:id="rId25"/>
    <p:sldId id="281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1"/>
    <a:srgbClr val="00306A"/>
    <a:srgbClr val="B4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976" autoAdjust="0"/>
  </p:normalViewPr>
  <p:slideViewPr>
    <p:cSldViewPr snapToGrid="0" snapToObjects="1">
      <p:cViewPr varScale="1">
        <p:scale>
          <a:sx n="68" d="100"/>
          <a:sy n="68" d="100"/>
        </p:scale>
        <p:origin x="122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>
        <p:scale>
          <a:sx n="112" d="100"/>
          <a:sy n="112" d="100"/>
        </p:scale>
        <p:origin x="520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is-IS" dirty="0"/>
              <a:t>Bls. </a:t>
            </a:r>
            <a:fld id="{72920AD0-EB78-4302-8C16-A229A733E87E}" type="slidenum">
              <a:rPr lang="is-IS" smtClean="0"/>
              <a:t>‹#›</a:t>
            </a:fld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5003642" y="8685213"/>
            <a:ext cx="1852771" cy="93386"/>
          </a:xfrm>
          <a:prstGeom prst="rect">
            <a:avLst/>
          </a:prstGeom>
          <a:solidFill>
            <a:srgbClr val="B400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675795"/>
            <a:ext cx="5003642" cy="102804"/>
          </a:xfrm>
          <a:prstGeom prst="rect">
            <a:avLst/>
          </a:prstGeom>
          <a:solidFill>
            <a:srgbClr val="004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19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2" y="69459"/>
            <a:ext cx="889308" cy="38932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4DB25-7B9A-4E5C-8261-81170DE13D55}" type="datetimeFigureOut">
              <a:rPr lang="is-IS" smtClean="0"/>
              <a:t>26.9.2017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5193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BE9A8-6BB9-4D3D-A7A7-729C31928F9A}" type="datetimeFigureOut">
              <a:rPr lang="is-IS" smtClean="0"/>
              <a:t>26.9.2017</a:t>
            </a:fld>
            <a:endParaRPr lang="is-I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696" y="8001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is-IS" dirty="0"/>
              <a:t> Bls. </a:t>
            </a:r>
            <a:fld id="{0B0AC8D7-DF7A-4E7B-9DC2-0C1EBFE3DBE7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8" name="Rectangle 7"/>
          <p:cNvSpPr/>
          <p:nvPr/>
        </p:nvSpPr>
        <p:spPr>
          <a:xfrm>
            <a:off x="5003642" y="8685213"/>
            <a:ext cx="1852771" cy="93386"/>
          </a:xfrm>
          <a:prstGeom prst="rect">
            <a:avLst/>
          </a:prstGeom>
          <a:solidFill>
            <a:srgbClr val="B400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675795"/>
            <a:ext cx="5003642" cy="102804"/>
          </a:xfrm>
          <a:prstGeom prst="rect">
            <a:avLst/>
          </a:prstGeom>
          <a:solidFill>
            <a:srgbClr val="004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19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2" y="69459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8001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C9A43-0DB8-4CDE-9637-87BC65528B93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807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8001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B3BAC-A6DF-4452-B9F6-1136DA10CA4C}" type="slidenum">
              <a:rPr lang="is-IS" smtClean="0"/>
              <a:pPr>
                <a:defRPr/>
              </a:pPr>
              <a:t>12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628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1808" y="456424"/>
            <a:ext cx="2920384" cy="12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72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3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323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7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7863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57862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li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815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pic>
        <p:nvPicPr>
          <p:cNvPr id="11" name="Picture 10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294"/>
            <a:ext cx="9144000" cy="678600"/>
          </a:xfrm>
          <a:prstGeom prst="rect">
            <a:avLst/>
          </a:prstGeom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kafli -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768"/>
            <a:ext cx="9144000" cy="680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1808" y="456424"/>
            <a:ext cx="2920384" cy="12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68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D3B37C6-E33B-954C-A562-6DBB40FD2A01}" type="slidenum">
              <a:rPr lang="is-IS" smtClean="0"/>
              <a:pPr/>
              <a:t>‹#›</a:t>
            </a:fld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D3B37C6-E33B-954C-A562-6DBB40FD2A01}" type="slidenum">
              <a:rPr lang="is-IS" smtClean="0"/>
              <a:pPr/>
              <a:t>‹#›</a:t>
            </a:fld>
            <a:endParaRPr lang="is-I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a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83920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hafs og lo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2173" y="1675243"/>
            <a:ext cx="5273498" cy="23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Þorpi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422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271363" y="6777314"/>
            <a:ext cx="2898037" cy="93386"/>
          </a:xfrm>
          <a:prstGeom prst="rect">
            <a:avLst/>
          </a:prstGeom>
          <a:solidFill>
            <a:srgbClr val="B400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5401" y="6777314"/>
            <a:ext cx="6413501" cy="93386"/>
          </a:xfrm>
          <a:prstGeom prst="rect">
            <a:avLst/>
          </a:prstGeom>
          <a:solidFill>
            <a:srgbClr val="004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19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8892" y="5391297"/>
            <a:ext cx="2500248" cy="1094579"/>
          </a:xfrm>
          <a:prstGeom prst="rect">
            <a:avLst/>
          </a:prstGeom>
        </p:spPr>
      </p:pic>
      <p:pic>
        <p:nvPicPr>
          <p:cNvPr id="2" name="Picture 1" descr="_MG_RCM-Panor-164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1238221"/>
            <a:ext cx="9194801" cy="3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k_grunnur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78"/>
            <a:ext cx="9144000" cy="65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1663700" cy="365125"/>
          </a:xfrm>
        </p:spPr>
        <p:txBody>
          <a:bodyPr/>
          <a:lstStyle/>
          <a:p>
            <a:fld id="{5D332622-9B1B-D940-80E5-D8554731ADE8}" type="datetimeFigureOut">
              <a:rPr lang="is-IS" noProof="0" smtClean="0"/>
              <a:t>26.9.2017</a:t>
            </a:fld>
            <a:endParaRPr lang="is-I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0100" y="6356350"/>
            <a:ext cx="3060700" cy="365125"/>
          </a:xfrm>
        </p:spPr>
        <p:txBody>
          <a:bodyPr/>
          <a:lstStyle/>
          <a:p>
            <a:endParaRPr lang="is-I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21300" y="6356350"/>
            <a:ext cx="1558445" cy="365125"/>
          </a:xfrm>
        </p:spPr>
        <p:txBody>
          <a:bodyPr/>
          <a:lstStyle/>
          <a:p>
            <a:fld id="{BD3B37C6-E33B-954C-A562-6DBB40FD2A01}" type="slidenum">
              <a:rPr lang="is-IS" noProof="0" smtClean="0"/>
              <a:t>‹#›</a:t>
            </a:fld>
            <a:endParaRPr lang="is-IS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492" y="6332146"/>
            <a:ext cx="889308" cy="3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2622-9B1B-D940-80E5-D8554731ADE8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37C6-E33B-954C-A562-6DBB40FD2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30164" y="6109458"/>
            <a:ext cx="2313838" cy="93386"/>
          </a:xfrm>
          <a:prstGeom prst="rect">
            <a:avLst/>
          </a:prstGeom>
          <a:solidFill>
            <a:srgbClr val="B400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109458"/>
            <a:ext cx="6930545" cy="93386"/>
          </a:xfrm>
          <a:prstGeom prst="rect">
            <a:avLst/>
          </a:prstGeom>
          <a:solidFill>
            <a:srgbClr val="004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2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dobe Garamond Pro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36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Bifröst campus village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is-IS" sz="1600" b="1" dirty="0">
                <a:latin typeface="Arial" pitchFamily="34" charset="0"/>
                <a:cs typeface="Arial" pitchFamily="34" charset="0"/>
              </a:rPr>
              <a:t>In the autumn of 2017: population approx. 450</a:t>
            </a:r>
          </a:p>
          <a:p>
            <a:pPr eaLnBrk="1" hangingPunct="1">
              <a:lnSpc>
                <a:spcPct val="75000"/>
              </a:lnSpc>
            </a:pPr>
            <a:endParaRPr lang="is-IS" sz="1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is-IS" sz="1600" b="1" dirty="0">
                <a:latin typeface="Arial" pitchFamily="34" charset="0"/>
                <a:cs typeface="Arial" pitchFamily="34" charset="0"/>
              </a:rPr>
              <a:t>Local students around 250</a:t>
            </a:r>
          </a:p>
          <a:p>
            <a:pPr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Distance learning (DL) students ~ 450 </a:t>
            </a:r>
          </a:p>
          <a:p>
            <a:pPr marL="0" indent="0" eaLnBrk="1" hangingPunct="1">
              <a:lnSpc>
                <a:spcPct val="75000"/>
              </a:lnSpc>
              <a:buNone/>
            </a:pPr>
            <a:r>
              <a:rPr lang="is-IS" sz="1600" dirty="0">
                <a:latin typeface="Arial" pitchFamily="34" charset="0"/>
                <a:cs typeface="Arial" pitchFamily="34" charset="0"/>
              </a:rPr>
              <a:t>      </a:t>
            </a:r>
            <a:endParaRPr lang="is-IS" sz="1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is-IS" sz="1600" b="1" dirty="0">
                <a:latin typeface="Arial" pitchFamily="34" charset="0"/>
                <a:cs typeface="Arial" pitchFamily="34" charset="0"/>
              </a:rPr>
              <a:t>100 km from the capital, Reykjavík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s-IS" sz="1600" b="1" dirty="0">
                <a:latin typeface="Arial" pitchFamily="34" charset="0"/>
                <a:cs typeface="Arial" pitchFamily="34" charset="0"/>
              </a:rPr>
              <a:t>	approx. 75 min. drive</a:t>
            </a:r>
          </a:p>
          <a:p>
            <a:pPr eaLnBrk="1" hangingPunct="1">
              <a:lnSpc>
                <a:spcPct val="80000"/>
              </a:lnSpc>
            </a:pPr>
            <a:endParaRPr lang="is-IS" sz="1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Campus</a:t>
            </a:r>
          </a:p>
          <a:p>
            <a:pPr lvl="1"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Academic village</a:t>
            </a:r>
          </a:p>
          <a:p>
            <a:pPr lvl="1"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Great study environment</a:t>
            </a:r>
          </a:p>
          <a:p>
            <a:pPr lvl="1"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Good housing</a:t>
            </a:r>
          </a:p>
          <a:p>
            <a:pPr lvl="1"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First class student facilities</a:t>
            </a:r>
          </a:p>
          <a:p>
            <a:pPr lvl="1"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The capital area is still within easy reach</a:t>
            </a:r>
          </a:p>
          <a:p>
            <a:pPr lvl="1" eaLnBrk="1" hangingPunct="1">
              <a:lnSpc>
                <a:spcPct val="75000"/>
              </a:lnSpc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Active social life</a:t>
            </a:r>
          </a:p>
          <a:p>
            <a:pPr lvl="1" eaLnBrk="1" hangingPunct="1">
              <a:lnSpc>
                <a:spcPct val="75000"/>
              </a:lnSpc>
              <a:buNone/>
            </a:pPr>
            <a:r>
              <a:rPr lang="is-IS" sz="1400" dirty="0"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endParaRPr lang="is-IS" dirty="0"/>
          </a:p>
        </p:txBody>
      </p:sp>
      <p:pic>
        <p:nvPicPr>
          <p:cNvPr id="4" name="Picture 4" descr="Strakar_i_bo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9" y="1428736"/>
            <a:ext cx="3428992" cy="4057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8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Faculties and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s-IS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Preparatory</a:t>
            </a:r>
            <a:r>
              <a:rPr lang="is-IS" sz="1800" dirty="0">
                <a:latin typeface="Arial" pitchFamily="34" charset="0"/>
                <a:cs typeface="Arial" pitchFamily="34" charset="0"/>
              </a:rPr>
              <a:t> programme (1 year)</a:t>
            </a:r>
          </a:p>
          <a:p>
            <a:pPr eaLnBrk="1" hangingPunct="1"/>
            <a:r>
              <a:rPr lang="is-IS" sz="1800" dirty="0">
                <a:latin typeface="Arial" pitchFamily="34" charset="0"/>
                <a:cs typeface="Arial" pitchFamily="34" charset="0"/>
              </a:rPr>
              <a:t>Faculty of Business</a:t>
            </a:r>
          </a:p>
          <a:p>
            <a:pPr eaLnBrk="1" hangingPunct="1"/>
            <a:r>
              <a:rPr lang="is-IS" sz="1800" dirty="0">
                <a:latin typeface="Arial" pitchFamily="34" charset="0"/>
                <a:cs typeface="Arial" pitchFamily="34" charset="0"/>
              </a:rPr>
              <a:t>Faculty of Law</a:t>
            </a:r>
          </a:p>
          <a:p>
            <a:pPr eaLnBrk="1" hangingPunct="1"/>
            <a:r>
              <a:rPr lang="is-IS" sz="1800" dirty="0">
                <a:latin typeface="Arial" pitchFamily="34" charset="0"/>
                <a:cs typeface="Arial" pitchFamily="34" charset="0"/>
              </a:rPr>
              <a:t>Faculty of Social Scienses</a:t>
            </a:r>
          </a:p>
          <a:p>
            <a:r>
              <a:rPr lang="is-IS" sz="1800" b="1" u="sng" dirty="0">
                <a:latin typeface="Arial" pitchFamily="34" charset="0"/>
                <a:cs typeface="Arial" pitchFamily="34" charset="0"/>
              </a:rPr>
              <a:t>3 </a:t>
            </a:r>
            <a:r>
              <a:rPr lang="is-IS" sz="1800" b="1" u="sng" dirty="0" err="1">
                <a:latin typeface="Arial" pitchFamily="34" charset="0"/>
                <a:cs typeface="Arial" pitchFamily="34" charset="0"/>
              </a:rPr>
              <a:t>year</a:t>
            </a:r>
            <a:r>
              <a:rPr lang="is-IS" sz="18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u="sng" dirty="0">
                <a:latin typeface="Arial" pitchFamily="34" charset="0"/>
                <a:cs typeface="Arial" pitchFamily="34" charset="0"/>
              </a:rPr>
              <a:t>degree</a:t>
            </a:r>
            <a:r>
              <a:rPr lang="is-IS" sz="18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u="sng" dirty="0">
                <a:latin typeface="Arial" pitchFamily="34" charset="0"/>
                <a:cs typeface="Arial" pitchFamily="34" charset="0"/>
              </a:rPr>
              <a:t>programmes</a:t>
            </a:r>
            <a:r>
              <a:rPr lang="is-I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	– can be earned in 2,5 yrs. - Summer term</a:t>
            </a:r>
            <a:endParaRPr lang="en-GB" sz="18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s-IS" sz="1800" dirty="0">
                <a:latin typeface="Arial" pitchFamily="34" charset="0"/>
                <a:cs typeface="Arial" pitchFamily="34" charset="0"/>
              </a:rPr>
              <a:t>	-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interdisciplinary</a:t>
            </a:r>
            <a:r>
              <a:rPr lang="is-IS" sz="1800">
                <a:latin typeface="Arial" pitchFamily="34" charset="0"/>
                <a:cs typeface="Arial" pitchFamily="34" charset="0"/>
              </a:rPr>
              <a:t> </a:t>
            </a:r>
            <a:endParaRPr lang="is-I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s-IS" sz="1800" dirty="0">
              <a:latin typeface="Arial" pitchFamily="34" charset="0"/>
              <a:cs typeface="Arial" pitchFamily="34" charset="0"/>
            </a:endParaRPr>
          </a:p>
          <a:p>
            <a:r>
              <a:rPr lang="en-GB" sz="1800" dirty="0">
                <a:latin typeface="Arial" pitchFamily="34" charset="0"/>
                <a:cs typeface="Arial" pitchFamily="34" charset="0"/>
              </a:rPr>
              <a:t>Summer School programs for foreign students</a:t>
            </a:r>
          </a:p>
          <a:p>
            <a:r>
              <a:rPr lang="en-GB" sz="1800" dirty="0">
                <a:latin typeface="Arial" pitchFamily="34" charset="0"/>
                <a:cs typeface="Arial" pitchFamily="34" charset="0"/>
              </a:rPr>
              <a:t>Comprehensive Lifelong Learning Programmes</a:t>
            </a:r>
          </a:p>
        </p:txBody>
      </p:sp>
      <p:pic>
        <p:nvPicPr>
          <p:cNvPr id="4" name="Picture 4" descr="skóli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9" y="1357298"/>
            <a:ext cx="3428992" cy="44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Faculty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s-IS" sz="2400" b="1" dirty="0"/>
              <a:t>BS in Business Administration </a:t>
            </a:r>
            <a:r>
              <a:rPr lang="is-IS" sz="2000" b="1" dirty="0"/>
              <a:t>(Local and DL)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s-IS" sz="2400" b="1" dirty="0"/>
              <a:t>BS in Marketing Communications </a:t>
            </a:r>
            <a:r>
              <a:rPr lang="is-IS" sz="2000" b="1" dirty="0"/>
              <a:t>(DL)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s-IS" sz="2400" b="1" dirty="0"/>
              <a:t>BS in Business of Tourism </a:t>
            </a:r>
            <a:r>
              <a:rPr lang="is-IS" sz="2000" b="1" dirty="0"/>
              <a:t>(DL)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s-IS" sz="2400" b="1" dirty="0"/>
          </a:p>
          <a:p>
            <a:pPr lvl="1" eaLnBrk="1" hangingPunct="1">
              <a:lnSpc>
                <a:spcPct val="80000"/>
              </a:lnSpc>
            </a:pPr>
            <a:endParaRPr lang="is-IS" sz="18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000" b="1" dirty="0"/>
              <a:t>Leadership programme built on a broad foundation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600" b="1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000" b="1" dirty="0"/>
              <a:t>2,5 – 3 year programme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600" b="1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000" b="1" dirty="0"/>
              <a:t>Three main lines with multiple selection</a:t>
            </a:r>
            <a:endParaRPr lang="en-GB" sz="1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is-IS" sz="1400" dirty="0"/>
          </a:p>
          <a:p>
            <a:pPr>
              <a:buNone/>
            </a:pPr>
            <a:endParaRPr lang="is-I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00200"/>
            <a:ext cx="2627784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61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Faculty of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b="1" dirty="0"/>
              <a:t>BS in Business Law</a:t>
            </a:r>
          </a:p>
          <a:p>
            <a:pPr>
              <a:buNone/>
            </a:pPr>
            <a:endParaRPr lang="is-IS" sz="1400" b="1" dirty="0">
              <a:cs typeface="Arial" charset="0"/>
            </a:endParaRPr>
          </a:p>
          <a:p>
            <a:pPr>
              <a:buNone/>
            </a:pPr>
            <a:endParaRPr lang="en-US" sz="1400" dirty="0">
              <a:cs typeface="Arial" charset="0"/>
            </a:endParaRPr>
          </a:p>
          <a:p>
            <a:pPr>
              <a:buFontTx/>
              <a:buChar char="•"/>
            </a:pPr>
            <a:endParaRPr lang="en-US" sz="1400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cs typeface="Arial" charset="0"/>
              </a:rPr>
              <a:t> A combination of finance and business law</a:t>
            </a:r>
          </a:p>
          <a:p>
            <a:pPr>
              <a:buFont typeface="Times" pitchFamily="1" charset="0"/>
              <a:buChar char="•"/>
            </a:pPr>
            <a:r>
              <a:rPr lang="en-US" sz="2000" b="1" dirty="0">
                <a:cs typeface="Arial" charset="0"/>
              </a:rPr>
              <a:t> A 2,5 year degree</a:t>
            </a:r>
          </a:p>
          <a:p>
            <a:pPr>
              <a:buFont typeface="Times" pitchFamily="1" charset="0"/>
              <a:buChar char="•"/>
            </a:pPr>
            <a:r>
              <a:rPr lang="en-US" sz="2000" b="1" dirty="0">
                <a:cs typeface="Arial" charset="0"/>
              </a:rPr>
              <a:t>First students graduated in 2004</a:t>
            </a:r>
          </a:p>
          <a:p>
            <a:pPr>
              <a:buNone/>
            </a:pPr>
            <a:endParaRPr lang="en-US" sz="1600" dirty="0">
              <a:cs typeface="Arial" charset="0"/>
            </a:endParaRPr>
          </a:p>
        </p:txBody>
      </p:sp>
      <p:pic>
        <p:nvPicPr>
          <p:cNvPr id="4" name="Picture 2" descr="DSC_28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643050"/>
            <a:ext cx="28035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70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Faculty of Social Scienses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b="1" dirty="0">
                <a:cs typeface="Arial" pitchFamily="34" charset="0"/>
              </a:rPr>
              <a:t>BA </a:t>
            </a:r>
            <a:r>
              <a:rPr lang="en-GB" b="1" dirty="0">
                <a:cs typeface="Arial" pitchFamily="34" charset="0"/>
              </a:rPr>
              <a:t>in</a:t>
            </a:r>
            <a:r>
              <a:rPr lang="is-IS" b="1" dirty="0">
                <a:cs typeface="Arial" pitchFamily="34" charset="0"/>
              </a:rPr>
              <a:t> </a:t>
            </a:r>
            <a:r>
              <a:rPr lang="is-IS" dirty="0">
                <a:cs typeface="Arial" pitchFamily="34" charset="0"/>
              </a:rPr>
              <a:t>PPE</a:t>
            </a:r>
          </a:p>
          <a:p>
            <a:pPr>
              <a:buNone/>
            </a:pPr>
            <a:endParaRPr lang="is-IS" b="1" dirty="0">
              <a:cs typeface="Arial" pitchFamily="34" charset="0"/>
            </a:endParaRP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cs typeface="Arial" pitchFamily="34" charset="0"/>
              </a:rPr>
              <a:t>Combination of Philosophy, Politics and Economics (PPE)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cs typeface="Arial" pitchFamily="34" charset="0"/>
              </a:rPr>
              <a:t>2,5 year degree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cs typeface="Arial" pitchFamily="34" charset="0"/>
              </a:rPr>
              <a:t>Based on a model from Oxford University.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cs typeface="Arial" pitchFamily="34" charset="0"/>
              </a:rPr>
              <a:t>Taught in Icelandic and some courses in English</a:t>
            </a:r>
            <a:endParaRPr lang="en-US" sz="2000" dirty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cs typeface="Arial" pitchFamily="34" charset="0"/>
            </a:endParaRPr>
          </a:p>
        </p:txBody>
      </p:sp>
      <p:pic>
        <p:nvPicPr>
          <p:cNvPr id="4" name="Picture 9" descr="jonogstelp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29000"/>
            <a:ext cx="25717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39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Research: Institute and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The Bifröst University Research Center</a:t>
            </a:r>
          </a:p>
          <a:p>
            <a:pPr lvl="1"/>
            <a:r>
              <a:rPr lang="is-IS" sz="2400" dirty="0"/>
              <a:t>Undertakes projects for economy and society</a:t>
            </a:r>
          </a:p>
          <a:p>
            <a:pPr lvl="1"/>
            <a:r>
              <a:rPr lang="is-IS" sz="2400" dirty="0"/>
              <a:t>Assists the university‘s academic staff</a:t>
            </a:r>
          </a:p>
          <a:p>
            <a:r>
              <a:rPr lang="is-IS" sz="2800" dirty="0"/>
              <a:t>Five independent Research Centres</a:t>
            </a:r>
          </a:p>
          <a:p>
            <a:pPr lvl="1"/>
            <a:r>
              <a:rPr lang="is-IS" sz="2400" dirty="0"/>
              <a:t>Centre for European Studies</a:t>
            </a:r>
          </a:p>
          <a:p>
            <a:pPr lvl="1"/>
            <a:r>
              <a:rPr lang="is-IS" sz="2400" dirty="0"/>
              <a:t>Centre for Research in Labour Law and Gender Equality</a:t>
            </a:r>
          </a:p>
          <a:p>
            <a:pPr lvl="1"/>
            <a:r>
              <a:rPr lang="is-IS" sz="2400" dirty="0"/>
              <a:t>Centre for Cultural Research</a:t>
            </a:r>
          </a:p>
          <a:p>
            <a:pPr lvl="1"/>
            <a:r>
              <a:rPr lang="is-IS" sz="2400" dirty="0"/>
              <a:t>Centre for Management and International Business</a:t>
            </a:r>
          </a:p>
          <a:p>
            <a:pPr lvl="1"/>
            <a:r>
              <a:rPr lang="is-IS" sz="2400" dirty="0"/>
              <a:t>Centre for Retail Studies</a:t>
            </a:r>
          </a:p>
        </p:txBody>
      </p:sp>
    </p:spTree>
    <p:extLst>
      <p:ext uri="{BB962C8B-B14F-4D97-AF65-F5344CB8AC3E}">
        <p14:creationId xmlns:p14="http://schemas.microsoft.com/office/powerpoint/2010/main" val="25328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Masters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s-IS" sz="1800" b="1" dirty="0"/>
              <a:t>Faculty of Business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800" dirty="0"/>
              <a:t>MS/MIB International Business 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800" dirty="0"/>
              <a:t>MS in Leadership and Management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is-IS" sz="1800" dirty="0"/>
          </a:p>
          <a:p>
            <a:pPr eaLnBrk="1" hangingPunct="1">
              <a:lnSpc>
                <a:spcPct val="80000"/>
              </a:lnSpc>
            </a:pPr>
            <a:r>
              <a:rPr lang="is-IS" sz="1800" b="1" dirty="0"/>
              <a:t>Faculty of Law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ML and MBL (new) in Law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is-IS" sz="1800" dirty="0"/>
          </a:p>
          <a:p>
            <a:pPr eaLnBrk="1" hangingPunct="1">
              <a:lnSpc>
                <a:spcPct val="80000"/>
              </a:lnSpc>
            </a:pPr>
            <a:r>
              <a:rPr lang="is-IS" sz="1800" b="1" dirty="0"/>
              <a:t>Faculty of Social Scienses</a:t>
            </a:r>
            <a:endParaRPr lang="is-IS" sz="1800" dirty="0"/>
          </a:p>
          <a:p>
            <a:pPr lvl="1" eaLnBrk="1" hangingPunct="1">
              <a:lnSpc>
                <a:spcPct val="80000"/>
              </a:lnSpc>
            </a:pPr>
            <a:r>
              <a:rPr lang="is-IS" sz="1800" dirty="0"/>
              <a:t>MA – </a:t>
            </a:r>
            <a:r>
              <a:rPr lang="en-GB" sz="1800" dirty="0"/>
              <a:t>in  Cultural Management</a:t>
            </a:r>
            <a:endParaRPr lang="en-GB" sz="1400" dirty="0"/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MA – in International Political Economy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MCM – in Cultural Management</a:t>
            </a:r>
          </a:p>
          <a:p>
            <a:endParaRPr lang="is-IS" dirty="0"/>
          </a:p>
        </p:txBody>
      </p:sp>
      <p:pic>
        <p:nvPicPr>
          <p:cNvPr id="4" name="Picture 4" descr="Par_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00200"/>
            <a:ext cx="321467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90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Lectures and 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r>
              <a:rPr lang="en-US" sz="1400" b="1" dirty="0"/>
              <a:t>Realistic assignments related to real life scenarios and companies, partially problem based learning</a:t>
            </a:r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endParaRPr lang="en-US" sz="1400" b="1" dirty="0"/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r>
              <a:rPr lang="en-US" sz="1400" b="1" dirty="0"/>
              <a:t>Term projects, final assignments, final exams</a:t>
            </a:r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endParaRPr lang="en-US" sz="1400" b="1" dirty="0"/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r>
              <a:rPr lang="en-US" sz="1400" b="1" dirty="0"/>
              <a:t>Oral term projects</a:t>
            </a:r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endParaRPr lang="en-US" sz="1400" b="1" dirty="0"/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r>
              <a:rPr lang="en-US" sz="1400" b="1" dirty="0"/>
              <a:t>A lot of co-operation</a:t>
            </a:r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endParaRPr lang="en-US" sz="1400" b="1" dirty="0"/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r>
              <a:rPr lang="en-US" sz="1400" b="1" dirty="0"/>
              <a:t>The most important leadership quality is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	 considered to being able to work with others: 	</a:t>
            </a:r>
          </a:p>
          <a:p>
            <a:pPr eaLnBrk="1" hangingPunct="1">
              <a:lnSpc>
                <a:spcPct val="80000"/>
              </a:lnSpc>
              <a:buFont typeface="Times" pitchFamily="1" charset="0"/>
              <a:buNone/>
            </a:pPr>
            <a:r>
              <a:rPr lang="en-US" sz="1400" b="1" dirty="0"/>
              <a:t>	-emphasis on:</a:t>
            </a:r>
          </a:p>
          <a:p>
            <a:pPr lvl="3" eaLnBrk="1" hangingPunct="1">
              <a:lnSpc>
                <a:spcPct val="80000"/>
              </a:lnSpc>
              <a:buFont typeface="Wingdings" pitchFamily="1" charset="2"/>
              <a:buChar char="ü"/>
            </a:pPr>
            <a:r>
              <a:rPr lang="en-US" sz="1400" b="1" dirty="0"/>
              <a:t>Group work</a:t>
            </a:r>
          </a:p>
          <a:p>
            <a:pPr lvl="3" eaLnBrk="1" hangingPunct="1">
              <a:lnSpc>
                <a:spcPct val="80000"/>
              </a:lnSpc>
              <a:buFont typeface="Wingdings" pitchFamily="1" charset="2"/>
              <a:buChar char="ü"/>
            </a:pPr>
            <a:r>
              <a:rPr lang="en-US" sz="1400" b="1" dirty="0"/>
              <a:t>Communication		</a:t>
            </a:r>
          </a:p>
          <a:p>
            <a:pPr lvl="3" eaLnBrk="1" hangingPunct="1">
              <a:lnSpc>
                <a:spcPct val="80000"/>
              </a:lnSpc>
              <a:buFont typeface="Wingdings" pitchFamily="1" charset="2"/>
              <a:buChar char="ü"/>
            </a:pPr>
            <a:r>
              <a:rPr lang="en-US" sz="1400" b="1" dirty="0"/>
              <a:t>Initiative</a:t>
            </a:r>
          </a:p>
          <a:p>
            <a:pPr lvl="3" eaLnBrk="1" hangingPunct="1">
              <a:lnSpc>
                <a:spcPct val="80000"/>
              </a:lnSpc>
              <a:buFont typeface="Wingdings" pitchFamily="1" charset="2"/>
              <a:buChar char="ü"/>
            </a:pPr>
            <a:r>
              <a:rPr lang="en-US" sz="1400" b="1" dirty="0"/>
              <a:t>Leadership qualities</a:t>
            </a:r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endParaRPr lang="en-US" sz="1400" b="1" dirty="0"/>
          </a:p>
          <a:p>
            <a:pPr eaLnBrk="1" hangingPunct="1">
              <a:lnSpc>
                <a:spcPct val="80000"/>
              </a:lnSpc>
              <a:buFont typeface="Times" pitchFamily="1" charset="0"/>
              <a:buChar char="•"/>
            </a:pPr>
            <a:r>
              <a:rPr lang="en-US" sz="1400" b="1" dirty="0"/>
              <a:t>Lectures and written exams are delivered electronically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	and the campus is all linked via wireless network.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dirty="0"/>
          </a:p>
          <a:p>
            <a:pPr eaLnBrk="1" hangingPunct="1">
              <a:lnSpc>
                <a:spcPct val="80000"/>
              </a:lnSpc>
            </a:pPr>
            <a:r>
              <a:rPr lang="en-US" sz="1400" b="1" dirty="0"/>
              <a:t>Many of the best Business Universities use similar teaching methods. </a:t>
            </a:r>
          </a:p>
          <a:p>
            <a:pPr eaLnBrk="1" hangingPunct="1">
              <a:lnSpc>
                <a:spcPct val="80000"/>
              </a:lnSpc>
              <a:buNone/>
            </a:pPr>
            <a:endParaRPr lang="is-IS" sz="1400" dirty="0"/>
          </a:p>
        </p:txBody>
      </p:sp>
      <p:pic>
        <p:nvPicPr>
          <p:cNvPr id="4" name="Picture 7" descr="gir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328614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99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International Co-operation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53841"/>
            <a:ext cx="4040188" cy="39512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s-IS" sz="1400" b="1" dirty="0"/>
              <a:t>Asía</a:t>
            </a:r>
            <a:endParaRPr lang="en-US" sz="1400" b="1" dirty="0"/>
          </a:p>
          <a:p>
            <a:pPr lvl="1" eaLnBrk="1" hangingPunct="1">
              <a:lnSpc>
                <a:spcPct val="80000"/>
              </a:lnSpc>
            </a:pPr>
            <a:r>
              <a:rPr lang="en-US" sz="1400" dirty="0"/>
              <a:t>Japan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/>
              <a:t>China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400" dirty="0"/>
              <a:t>Singapore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400" dirty="0"/>
              <a:t>South Korea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s-IS" altLang="ja-JP" sz="1400" dirty="0">
                <a:ea typeface="ヒラギノ角ゴ Pro W3" pitchFamily="1" charset="-128"/>
              </a:rPr>
              <a:t>-	Malasia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is-IS" sz="1400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s-IS" sz="1400" b="1" dirty="0"/>
              <a:t>North America</a:t>
            </a:r>
            <a:endParaRPr lang="en-US" sz="1400" b="1" dirty="0"/>
          </a:p>
          <a:p>
            <a:pPr lvl="1" eaLnBrk="1" hangingPunct="1">
              <a:lnSpc>
                <a:spcPct val="80000"/>
              </a:lnSpc>
            </a:pPr>
            <a:r>
              <a:rPr lang="is-IS" sz="1400" dirty="0"/>
              <a:t>USA</a:t>
            </a:r>
            <a:endParaRPr lang="en-US" sz="1400" dirty="0"/>
          </a:p>
          <a:p>
            <a:pPr lvl="1" eaLnBrk="1" hangingPunct="1">
              <a:lnSpc>
                <a:spcPct val="80000"/>
              </a:lnSpc>
            </a:pPr>
            <a:r>
              <a:rPr lang="is-IS" sz="1400" dirty="0"/>
              <a:t>Canada</a:t>
            </a:r>
          </a:p>
          <a:p>
            <a:pPr lvl="1" eaLnBrk="1" hangingPunct="1">
              <a:lnSpc>
                <a:spcPct val="80000"/>
              </a:lnSpc>
            </a:pPr>
            <a:endParaRPr lang="is-IS" sz="1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s-IS" sz="1400" b="1" dirty="0"/>
              <a:t>South America</a:t>
            </a:r>
            <a:endParaRPr lang="en-US" sz="1400" dirty="0"/>
          </a:p>
          <a:p>
            <a:pPr lvl="1" eaLnBrk="1" hangingPunct="1">
              <a:lnSpc>
                <a:spcPct val="80000"/>
              </a:lnSpc>
            </a:pPr>
            <a:r>
              <a:rPr lang="en-US" sz="1400" dirty="0"/>
              <a:t>Per</a:t>
            </a:r>
            <a:r>
              <a:rPr lang="en-US" sz="1400" dirty="0">
                <a:ea typeface="ＭＳ Ｐゴシック" charset="-128"/>
              </a:rPr>
              <a:t>u</a:t>
            </a:r>
            <a:endParaRPr lang="en-US" altLang="ja-JP" sz="14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is-IS" altLang="ja-JP" sz="1400" dirty="0">
                <a:ea typeface="ヒラギノ角ゴ Pro W3" pitchFamily="1" charset="-128"/>
              </a:rPr>
              <a:t>Mexico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14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is-IS" sz="1400" b="1" dirty="0"/>
              <a:t>Africa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/>
              <a:t>South Africa</a:t>
            </a:r>
            <a:endParaRPr lang="en-US" altLang="ja-JP" sz="1400" dirty="0">
              <a:ea typeface="ＭＳ Ｐゴシック" charset="-128"/>
            </a:endParaRPr>
          </a:p>
          <a:p>
            <a:pPr lvl="1" eaLnBrk="1" hangingPunct="1">
              <a:buFontTx/>
              <a:buNone/>
            </a:pPr>
            <a:endParaRPr lang="is-I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651881" y="1733024"/>
            <a:ext cx="2915477" cy="4392922"/>
          </a:xfrm>
        </p:spPr>
        <p:txBody>
          <a:bodyPr/>
          <a:lstStyle/>
          <a:p>
            <a:pPr lvl="1" algn="r" eaLnBrk="1" hangingPunct="1">
              <a:buFontTx/>
              <a:buNone/>
            </a:pPr>
            <a:r>
              <a:rPr lang="is-IS" sz="1600" b="1" dirty="0"/>
              <a:t>Europe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Austria</a:t>
            </a:r>
            <a:endParaRPr lang="en-US" sz="1200" dirty="0"/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Belgium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Estonia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Finland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France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Greece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The Netherlands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>
                <a:ea typeface="ヒラギノ角ゴ Pro W3" pitchFamily="1" charset="-128"/>
              </a:rPr>
              <a:t>Ireland</a:t>
            </a:r>
            <a:endParaRPr lang="is-IS" sz="1200" dirty="0"/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Italy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Lith</a:t>
            </a:r>
            <a:r>
              <a:rPr lang="is-IS" sz="1200" dirty="0">
                <a:ea typeface="ヒラギノ角ゴ Pro W3" pitchFamily="1" charset="-128"/>
              </a:rPr>
              <a:t>uania</a:t>
            </a:r>
            <a:endParaRPr lang="is-IS" altLang="ja-JP" sz="1200" dirty="0">
              <a:ea typeface="ヒラギノ角ゴ Pro W3" pitchFamily="1" charset="-128"/>
            </a:endParaRPr>
          </a:p>
          <a:p>
            <a:pPr lvl="1" algn="r" eaLnBrk="1" hangingPunct="1">
              <a:lnSpc>
                <a:spcPct val="85000"/>
              </a:lnSpc>
            </a:pPr>
            <a:r>
              <a:rPr lang="is-IS" altLang="ja-JP" sz="1200" dirty="0">
                <a:ea typeface="ヒラギノ角ゴ Pro W3" pitchFamily="1" charset="-128"/>
              </a:rPr>
              <a:t>Malta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altLang="ja-JP" sz="1200" dirty="0">
                <a:ea typeface="ヒラギノ角ゴ Pro W3" pitchFamily="1" charset="-128"/>
              </a:rPr>
              <a:t>Poland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altLang="ja-JP" sz="1200" dirty="0">
                <a:ea typeface="ヒラギノ角ゴ Pro W3" pitchFamily="1" charset="-128"/>
              </a:rPr>
              <a:t>Slovenia</a:t>
            </a:r>
            <a:endParaRPr lang="is-IS" sz="1200" dirty="0"/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Spain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Switzerland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Sweden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Check Republic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Turkey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Hungary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Germany</a:t>
            </a:r>
          </a:p>
          <a:p>
            <a:pPr lvl="1" algn="r" eaLnBrk="1" hangingPunct="1">
              <a:lnSpc>
                <a:spcPct val="85000"/>
              </a:lnSpc>
            </a:pPr>
            <a:r>
              <a:rPr lang="is-IS" sz="1200" dirty="0"/>
              <a:t>Denmark</a:t>
            </a:r>
            <a:endParaRPr lang="en-US" sz="1200" dirty="0"/>
          </a:p>
          <a:p>
            <a:endParaRPr lang="is-I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1230803"/>
            <a:ext cx="4040188" cy="723472"/>
          </a:xfrm>
        </p:spPr>
        <p:txBody>
          <a:bodyPr/>
          <a:lstStyle/>
          <a:p>
            <a:r>
              <a:rPr lang="is-IS" sz="1600" b="1" dirty="0"/>
              <a:t>A </a:t>
            </a:r>
            <a:r>
              <a:rPr lang="is-IS" sz="1600" b="1" dirty="0" err="1"/>
              <a:t>large</a:t>
            </a:r>
            <a:r>
              <a:rPr lang="is-IS" sz="1600" b="1" dirty="0"/>
              <a:t> % of students take a semester abroad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088733" y="1230803"/>
            <a:ext cx="4041775" cy="639762"/>
          </a:xfrm>
        </p:spPr>
        <p:txBody>
          <a:bodyPr/>
          <a:lstStyle/>
          <a:p>
            <a:r>
              <a:rPr lang="is-IS" sz="1600" b="1" dirty="0"/>
              <a:t>Visiting lecturers from partner Universities and others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AC08A1B-EDC7-4B8D-B870-49E71D81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05" y="2172518"/>
            <a:ext cx="3657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DB22291-CE93-4C23-AE78-ABF6C0A7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Services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57C405B-BE69-4BB1-A6F8-CA66E4D8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Organize most things when it comes to: </a:t>
            </a:r>
          </a:p>
          <a:p>
            <a:pPr>
              <a:buFontTx/>
              <a:buChar char="-"/>
            </a:pPr>
            <a:r>
              <a:rPr lang="en-GB" dirty="0"/>
              <a:t>Rules and regulations</a:t>
            </a:r>
          </a:p>
          <a:p>
            <a:pPr>
              <a:buFontTx/>
              <a:buChar char="-"/>
            </a:pPr>
            <a:r>
              <a:rPr lang="en-GB" dirty="0"/>
              <a:t>Student registry </a:t>
            </a:r>
          </a:p>
          <a:p>
            <a:pPr>
              <a:buFontTx/>
              <a:buChar char="-"/>
            </a:pPr>
            <a:r>
              <a:rPr lang="en-GB" dirty="0"/>
              <a:t>Timetabling , syllabus, course descriptions etc.</a:t>
            </a:r>
          </a:p>
          <a:p>
            <a:pPr>
              <a:buFontTx/>
              <a:buChar char="-"/>
            </a:pPr>
            <a:r>
              <a:rPr lang="en-GB" dirty="0"/>
              <a:t>Regulate program of school year, working weekends for DL, exam schedule etc. </a:t>
            </a:r>
          </a:p>
          <a:p>
            <a:pPr>
              <a:buFontTx/>
              <a:buChar char="-"/>
            </a:pPr>
            <a:r>
              <a:rPr lang="en-GB" dirty="0"/>
              <a:t>Prepare new teachers, assist and service teachers and students.</a:t>
            </a:r>
          </a:p>
        </p:txBody>
      </p:sp>
    </p:spTree>
    <p:extLst>
      <p:ext uri="{BB962C8B-B14F-4D97-AF65-F5344CB8AC3E}">
        <p14:creationId xmlns:p14="http://schemas.microsoft.com/office/powerpoint/2010/main" val="125681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5C6596C-CED3-4E12-B436-7AEF6BD29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4000" dirty="0"/>
              <a:t>Valgerður Þorbjörg </a:t>
            </a:r>
            <a:r>
              <a:rPr lang="is-IS" sz="4000" dirty="0" err="1"/>
              <a:t>Elin</a:t>
            </a:r>
            <a:r>
              <a:rPr lang="is-IS" sz="4000" dirty="0"/>
              <a:t> Guðjónsdóttir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09E47D6C-CEB0-4E7B-978E-7CEE1A1F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2582" cy="1489364"/>
          </a:xfrm>
        </p:spPr>
        <p:txBody>
          <a:bodyPr/>
          <a:lstStyle/>
          <a:p>
            <a:r>
              <a:rPr lang="is-IS" dirty="0"/>
              <a:t>Háskólinn á Bifröst</a:t>
            </a:r>
          </a:p>
          <a:p>
            <a:r>
              <a:rPr lang="is-IS" dirty="0"/>
              <a:t>Project Manager – </a:t>
            </a:r>
            <a:r>
              <a:rPr lang="is-IS" dirty="0" err="1"/>
              <a:t>Academic</a:t>
            </a:r>
            <a:r>
              <a:rPr lang="is-IS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1531307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Quick facts on Bifröst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48" y="1428736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Ratio of students and faculty 1:15</a:t>
            </a:r>
          </a:p>
          <a:p>
            <a:pPr lvl="1"/>
            <a:r>
              <a:rPr lang="is-IS" sz="1400" b="1" dirty="0">
                <a:latin typeface="+mn-lt"/>
              </a:rPr>
              <a:t>Close co-operation with lecturers and other University staff</a:t>
            </a:r>
          </a:p>
          <a:p>
            <a:pPr lvl="1"/>
            <a:r>
              <a:rPr lang="is-IS" sz="1400" b="1" dirty="0">
                <a:latin typeface="+mn-lt"/>
              </a:rPr>
              <a:t>Groups of 10-15 students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IT</a:t>
            </a:r>
          </a:p>
          <a:p>
            <a:pPr lvl="1"/>
            <a:r>
              <a:rPr lang="is-IS" sz="1400" b="1" dirty="0">
                <a:latin typeface="+mn-lt"/>
              </a:rPr>
              <a:t>All assignemnts and exams are electronic</a:t>
            </a:r>
          </a:p>
          <a:p>
            <a:pPr lvl="1"/>
            <a:r>
              <a:rPr lang="is-IS" sz="1400" b="1" dirty="0">
                <a:latin typeface="+mn-lt"/>
              </a:rPr>
              <a:t>Wireless connection all over campus</a:t>
            </a:r>
          </a:p>
          <a:p>
            <a:endParaRPr lang="is-IS" sz="1400" b="1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70% of graduates work in middle management within 5 years of graduation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Good student services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New student accommodation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Extensive library and IT services 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Shop, restaurant, café, gym, sauna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Kindergarten, primary </a:t>
            </a:r>
            <a:r>
              <a:rPr lang="is-IS" sz="1400" b="1" dirty="0" err="1">
                <a:latin typeface="+mn-lt"/>
              </a:rPr>
              <a:t>school</a:t>
            </a:r>
            <a:r>
              <a:rPr lang="is-IS" sz="1400" b="1" dirty="0">
                <a:latin typeface="+mn-lt"/>
              </a:rPr>
              <a:t>, </a:t>
            </a:r>
            <a:r>
              <a:rPr lang="is-IS" sz="1400" b="1" dirty="0" err="1">
                <a:latin typeface="+mn-lt"/>
              </a:rPr>
              <a:t>football</a:t>
            </a:r>
            <a:r>
              <a:rPr lang="is-IS" sz="1400" b="1" dirty="0">
                <a:latin typeface="+mn-lt"/>
              </a:rPr>
              <a:t> and basketball fields, golf, hiking, fishing.</a:t>
            </a:r>
          </a:p>
          <a:p>
            <a:pPr>
              <a:buFont typeface="Arial" pitchFamily="34" charset="0"/>
              <a:buChar char="•"/>
            </a:pPr>
            <a:r>
              <a:rPr lang="is-IS" sz="1400" b="1" dirty="0">
                <a:latin typeface="+mn-lt"/>
              </a:rPr>
              <a:t>Drop out rate the lowest in the country</a:t>
            </a:r>
          </a:p>
        </p:txBody>
      </p:sp>
      <p:pic>
        <p:nvPicPr>
          <p:cNvPr id="5" name="Picture 4" descr="Mynd_0484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572008"/>
            <a:ext cx="2442128" cy="1624015"/>
          </a:xfrm>
          <a:prstGeom prst="rect">
            <a:avLst/>
          </a:prstGeom>
        </p:spPr>
      </p:pic>
      <p:pic>
        <p:nvPicPr>
          <p:cNvPr id="6" name="Picture 5" descr="DSC_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572008"/>
            <a:ext cx="2428892" cy="1625953"/>
          </a:xfrm>
          <a:prstGeom prst="rect">
            <a:avLst/>
          </a:prstGeom>
        </p:spPr>
      </p:pic>
      <p:pic>
        <p:nvPicPr>
          <p:cNvPr id="7" name="Picture 6" descr="Ratleikur 2007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786190"/>
            <a:ext cx="1785914" cy="23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Life at Bifröst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</p:spPr>
        <p:txBody>
          <a:bodyPr/>
          <a:lstStyle/>
          <a:p>
            <a:fld id="{94620CF5-703B-4F91-B294-AA1F50320920}" type="slidenum">
              <a:rPr lang="is-IS" smtClean="0"/>
              <a:pPr/>
              <a:t>21</a:t>
            </a:fld>
            <a:endParaRPr lang="is-I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47788" y="1571612"/>
            <a:ext cx="4824412" cy="2571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education and high level of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- small groups, personal connections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2259013"/>
            <a:ext cx="27432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is-IS" sz="1400" b="1" dirty="0"/>
              <a:t>Gym</a:t>
            </a:r>
            <a:endParaRPr lang="is-IS" sz="14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is-IS" sz="1400" dirty="0"/>
              <a:t> gym, hot tubs, sauna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2259013"/>
            <a:ext cx="2590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s-IS" sz="1400" b="1" dirty="0"/>
              <a:t>         Coffee house</a:t>
            </a:r>
            <a:endParaRPr lang="is-IS" sz="14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is-IS" sz="1400" dirty="0"/>
              <a:t> Clubs: riding club, jeep club, hiking club etc.</a:t>
            </a:r>
            <a:endParaRPr lang="en-US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43600" y="2209800"/>
            <a:ext cx="2895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s-IS" sz="1400" b="1" dirty="0"/>
              <a:t>Free Internet Connection</a:t>
            </a:r>
            <a:endParaRPr lang="is-IS" sz="14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is-IS" sz="1400" dirty="0"/>
              <a:t> good IT services</a:t>
            </a:r>
            <a:endParaRPr lang="en-US" sz="1400" dirty="0"/>
          </a:p>
        </p:txBody>
      </p:sp>
      <p:pic>
        <p:nvPicPr>
          <p:cNvPr id="10" name="Picture 16" descr="pottur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276600"/>
            <a:ext cx="34702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uti B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276600"/>
            <a:ext cx="329723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Kaffi_Bif(1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3276600"/>
            <a:ext cx="12604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likamsr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276600"/>
            <a:ext cx="14922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Mynd_00056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6124"/>
            <a:ext cx="2967038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11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Housing for all</a:t>
            </a:r>
          </a:p>
        </p:txBody>
      </p:sp>
      <p:pic>
        <p:nvPicPr>
          <p:cNvPr id="4" name="Content Placeholder 3" descr="Mynd_0477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371725" cy="3076575"/>
          </a:xfrm>
        </p:spPr>
      </p:pic>
      <p:pic>
        <p:nvPicPr>
          <p:cNvPr id="5" name="Picture 4" descr="Mynd_0477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929066"/>
            <a:ext cx="2285984" cy="2324100"/>
          </a:xfrm>
          <a:prstGeom prst="rect">
            <a:avLst/>
          </a:prstGeom>
        </p:spPr>
      </p:pic>
      <p:pic>
        <p:nvPicPr>
          <p:cNvPr id="6" name="Picture 5" descr="Mynd_0477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357430"/>
            <a:ext cx="2381250" cy="1590675"/>
          </a:xfrm>
          <a:prstGeom prst="rect">
            <a:avLst/>
          </a:prstGeom>
        </p:spPr>
      </p:pic>
      <p:pic>
        <p:nvPicPr>
          <p:cNvPr id="7" name="Picture 6" descr="Mynd_0472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572008"/>
            <a:ext cx="2381250" cy="1638300"/>
          </a:xfrm>
          <a:prstGeom prst="rect">
            <a:avLst/>
          </a:prstGeom>
        </p:spPr>
      </p:pic>
      <p:pic>
        <p:nvPicPr>
          <p:cNvPr id="8" name="Picture 7" descr="Mynd_04773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643446"/>
            <a:ext cx="2381250" cy="1590675"/>
          </a:xfrm>
          <a:prstGeom prst="rect">
            <a:avLst/>
          </a:prstGeom>
        </p:spPr>
      </p:pic>
      <p:pic>
        <p:nvPicPr>
          <p:cNvPr id="9" name="Picture 8" descr="Mynd_04794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000372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 descr="kps08081530_Bifro%cc%88st_Kristi%cc%81n_O%cc%81lafsdo%cc%81tt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812" y="152459"/>
            <a:ext cx="8600864" cy="58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 descr="kps08081526_Bifro%cc%88st_Kristi%cc%81n_O%cc%81lafsdo%cc%81tt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692" y="114762"/>
            <a:ext cx="7906667" cy="59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82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is-IS" dirty="0"/>
          </a:p>
        </p:txBody>
      </p:sp>
      <p:sp>
        <p:nvSpPr>
          <p:cNvPr id="26" name="TextBox 5"/>
          <p:cNvSpPr txBox="1"/>
          <p:nvPr/>
        </p:nvSpPr>
        <p:spPr>
          <a:xfrm>
            <a:off x="2265362" y="5300641"/>
            <a:ext cx="4613275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s-I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is-IS" sz="1100" b="1" dirty="0">
                <a:solidFill>
                  <a:srgbClr val="004191"/>
                </a:solidFill>
                <a:latin typeface="+mj-lt"/>
              </a:rPr>
              <a:t>©  Háskólinn á Bifröst  2013-14</a:t>
            </a:r>
            <a:endParaRPr lang="is-IS" sz="1100" dirty="0">
              <a:solidFill>
                <a:srgbClr val="004191"/>
              </a:solidFill>
              <a:latin typeface="+mj-lt"/>
            </a:endParaRPr>
          </a:p>
          <a:p>
            <a:pPr algn="ctr">
              <a:defRPr/>
            </a:pPr>
            <a:r>
              <a:rPr lang="is-IS" sz="1100" dirty="0">
                <a:solidFill>
                  <a:srgbClr val="004191"/>
                </a:solidFill>
                <a:latin typeface="+mj-lt"/>
              </a:rPr>
              <a:t>Kennsluefni þetta er bundið höfundar og birtingarrétti samkvæmt lögum nr. 73/1972. Efnið er ætlað til einkaafnota nemenda og starfsfólks Háskólans á Bifröst.  Dreifing eða birting þess með  öðrum hætti er með öllu óheimil.</a:t>
            </a:r>
          </a:p>
        </p:txBody>
      </p:sp>
    </p:spTree>
    <p:extLst>
      <p:ext uri="{BB962C8B-B14F-4D97-AF65-F5344CB8AC3E}">
        <p14:creationId xmlns:p14="http://schemas.microsoft.com/office/powerpoint/2010/main" val="20245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F5DED73-8973-4A5F-927F-F01DD96F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s-IS" dirty="0"/>
              <a:t>ISLAND		 ↔   	LATVIJA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44CD849-DE0F-477E-98D2-A4FEAB9E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is-IS" dirty="0"/>
              <a:t>		103 000 km</a:t>
            </a:r>
            <a:r>
              <a:rPr lang="de-DE" altLang="is-IS" baseline="30000" dirty="0"/>
              <a:t>2</a:t>
            </a:r>
            <a:r>
              <a:rPr lang="de-DE" altLang="is-IS" dirty="0"/>
              <a:t>				64 500 km</a:t>
            </a:r>
            <a:r>
              <a:rPr lang="de-DE" altLang="is-IS" baseline="30000" dirty="0"/>
              <a:t>2</a:t>
            </a:r>
            <a:r>
              <a:rPr lang="de-DE" altLang="is-IS" dirty="0"/>
              <a:t>  </a:t>
            </a:r>
          </a:p>
          <a:p>
            <a:pPr marL="0" indent="0">
              <a:buNone/>
            </a:pPr>
            <a:r>
              <a:rPr lang="de-DE" altLang="is-IS" dirty="0"/>
              <a:t>		~330 000	   	  			~2 Mill</a:t>
            </a:r>
            <a:r>
              <a:rPr lang="de-DE" altLang="is-IS"/>
              <a:t>. </a:t>
            </a:r>
            <a:r>
              <a:rPr lang="de-DE" altLang="is-IS" dirty="0" err="1"/>
              <a:t>Inhabitant</a:t>
            </a:r>
            <a:r>
              <a:rPr lang="de-DE" altLang="is-IS"/>
              <a:t>s </a:t>
            </a:r>
            <a:endParaRPr lang="de-DE" altLang="is-IS" dirty="0"/>
          </a:p>
          <a:p>
            <a:pPr>
              <a:buNone/>
            </a:pPr>
            <a:endParaRPr lang="de-DE" altLang="is-IS" dirty="0"/>
          </a:p>
          <a:p>
            <a:pPr>
              <a:buNone/>
            </a:pPr>
            <a:r>
              <a:rPr lang="de-DE" altLang="is-IS" dirty="0"/>
              <a:t>Density </a:t>
            </a:r>
            <a:r>
              <a:rPr lang="en-GB" altLang="is-IS" dirty="0"/>
              <a:t>of</a:t>
            </a:r>
            <a:r>
              <a:rPr lang="de-DE" altLang="is-IS" dirty="0"/>
              <a:t> </a:t>
            </a:r>
            <a:r>
              <a:rPr lang="en-GB" altLang="is-IS" dirty="0"/>
              <a:t>population</a:t>
            </a:r>
          </a:p>
          <a:p>
            <a:r>
              <a:rPr lang="de-DE" altLang="is-IS" dirty="0"/>
              <a:t>2,6 </a:t>
            </a:r>
            <a:r>
              <a:rPr lang="en-GB" altLang="is-IS" dirty="0"/>
              <a:t>inhabitants</a:t>
            </a:r>
            <a:r>
              <a:rPr lang="de-DE" altLang="is-IS" dirty="0"/>
              <a:t>/</a:t>
            </a:r>
            <a:r>
              <a:rPr lang="de-DE" altLang="is-IS" dirty="0" err="1"/>
              <a:t>skm</a:t>
            </a:r>
            <a:r>
              <a:rPr lang="de-DE" altLang="is-IS" dirty="0"/>
              <a:t> 	    ~35 </a:t>
            </a:r>
            <a:r>
              <a:rPr lang="en-GB" altLang="is-IS" dirty="0"/>
              <a:t>inhabitants</a:t>
            </a:r>
            <a:r>
              <a:rPr lang="de-DE" altLang="is-IS" dirty="0"/>
              <a:t>/</a:t>
            </a:r>
            <a:r>
              <a:rPr lang="de-DE" altLang="is-IS" dirty="0" err="1"/>
              <a:t>skm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8687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Iceland -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800" dirty="0"/>
              <a:t>GDP per capita:  USD 44.575 (23rd)</a:t>
            </a:r>
          </a:p>
          <a:p>
            <a:r>
              <a:rPr lang="is-IS" sz="2800" dirty="0"/>
              <a:t>Capital:	Reykjavík</a:t>
            </a:r>
          </a:p>
          <a:p>
            <a:pPr marL="0" indent="0">
              <a:buNone/>
            </a:pPr>
            <a:endParaRPr lang="is-IS" sz="2800" dirty="0"/>
          </a:p>
          <a:p>
            <a:r>
              <a:rPr lang="is-IS" sz="2800" dirty="0"/>
              <a:t>Universities	7</a:t>
            </a:r>
          </a:p>
          <a:p>
            <a:pPr lvl="1"/>
            <a:r>
              <a:rPr lang="is-IS" sz="2400" dirty="0"/>
              <a:t>In Reykjavik</a:t>
            </a:r>
          </a:p>
          <a:p>
            <a:pPr lvl="2"/>
            <a:r>
              <a:rPr lang="is-IS" sz="2000" dirty="0"/>
              <a:t>University of Iceland</a:t>
            </a:r>
          </a:p>
          <a:p>
            <a:pPr lvl="2"/>
            <a:r>
              <a:rPr lang="is-IS" sz="2000" dirty="0"/>
              <a:t>Reykjavik University</a:t>
            </a:r>
          </a:p>
          <a:p>
            <a:pPr lvl="2"/>
            <a:r>
              <a:rPr lang="is-IS" sz="2000" dirty="0"/>
              <a:t>Iceland Academy of the Arts</a:t>
            </a:r>
          </a:p>
          <a:p>
            <a:endParaRPr lang="is-IS" sz="2800" dirty="0"/>
          </a:p>
          <a:p>
            <a:endParaRPr lang="is-I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863532"/>
            <a:ext cx="47525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s-IS" sz="2000" dirty="0"/>
              <a:t> - Out of Reykjavik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s-IS" dirty="0"/>
              <a:t>Bifröst University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s-IS" dirty="0"/>
              <a:t>University of Akureyri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s-IS" dirty="0"/>
              <a:t>Agricultural University of Iceland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s-IS" dirty="0"/>
              <a:t>Holar University</a:t>
            </a:r>
          </a:p>
          <a:p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71151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457" y="3152374"/>
            <a:ext cx="43473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TextBox 4"/>
          <p:cNvSpPr txBox="1"/>
          <p:nvPr/>
        </p:nvSpPr>
        <p:spPr>
          <a:xfrm>
            <a:off x="2770457" y="3099312"/>
            <a:ext cx="43473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s-IS" sz="1400" dirty="0">
                <a:solidFill>
                  <a:srgbClr val="FF0000"/>
                </a:solidFill>
              </a:rPr>
              <a:t>BU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A7722868-E788-4A36-88BD-F42A7783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" y="0"/>
            <a:ext cx="8171849" cy="6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BC2B516-DBD5-4F3A-A54C-1198E595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017"/>
          </a:xfrm>
        </p:spPr>
        <p:txBody>
          <a:bodyPr/>
          <a:lstStyle/>
          <a:p>
            <a:r>
              <a:rPr lang="is-IS" dirty="0" err="1"/>
              <a:t>Strokkur</a:t>
            </a:r>
            <a:r>
              <a:rPr lang="is-IS" dirty="0"/>
              <a:t> – </a:t>
            </a:r>
            <a:r>
              <a:rPr lang="is-IS" dirty="0" err="1"/>
              <a:t>hot</a:t>
            </a:r>
            <a:r>
              <a:rPr lang="is-IS" dirty="0"/>
              <a:t> spring </a:t>
            </a:r>
            <a:r>
              <a:rPr lang="is-IS" dirty="0" err="1"/>
              <a:t>erupting</a:t>
            </a:r>
            <a:endParaRPr lang="is-IS" dirty="0"/>
          </a:p>
        </p:txBody>
      </p:sp>
      <p:pic>
        <p:nvPicPr>
          <p:cNvPr id="4" name="Picture 4" descr="Strokkur2">
            <a:extLst>
              <a:ext uri="{FF2B5EF4-FFF2-40B4-BE49-F238E27FC236}">
                <a16:creationId xmlns:a16="http://schemas.microsoft.com/office/drawing/2014/main" id="{5A38B7AC-86C2-460A-885D-39E86FC60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154" y="1245243"/>
            <a:ext cx="6824311" cy="4931437"/>
          </a:xfrm>
          <a:noFill/>
        </p:spPr>
      </p:pic>
    </p:spTree>
    <p:extLst>
      <p:ext uri="{BB962C8B-B14F-4D97-AF65-F5344CB8AC3E}">
        <p14:creationId xmlns:p14="http://schemas.microsoft.com/office/powerpoint/2010/main" val="164694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20776CA-94DE-4293-A077-1F5CAF01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Blue Lagoon and other warm springs</a:t>
            </a:r>
          </a:p>
        </p:txBody>
      </p:sp>
      <p:pic>
        <p:nvPicPr>
          <p:cNvPr id="5" name="Staðgengill efnis 4">
            <a:extLst>
              <a:ext uri="{FF2B5EF4-FFF2-40B4-BE49-F238E27FC236}">
                <a16:creationId xmlns:a16="http://schemas.microsoft.com/office/drawing/2014/main" id="{886E5829-3718-4DBD-A863-7AEF78CD2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669" y="1417638"/>
            <a:ext cx="6179419" cy="4577347"/>
          </a:xfrm>
        </p:spPr>
      </p:pic>
    </p:spTree>
    <p:extLst>
      <p:ext uri="{BB962C8B-B14F-4D97-AF65-F5344CB8AC3E}">
        <p14:creationId xmlns:p14="http://schemas.microsoft.com/office/powerpoint/2010/main" val="366628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AE22A61-5AA0-4146-BFA6-4432473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Icelandic horse – 5 </a:t>
            </a:r>
            <a:r>
              <a:rPr lang="en-GB" dirty="0" err="1"/>
              <a:t>gaites</a:t>
            </a:r>
            <a:r>
              <a:rPr lang="en-GB" dirty="0"/>
              <a:t> </a:t>
            </a:r>
          </a:p>
        </p:txBody>
      </p:sp>
      <p:pic>
        <p:nvPicPr>
          <p:cNvPr id="4" name="Picture 4" descr="a_hestbaki_vestan_vid_hellu_1024x768">
            <a:extLst>
              <a:ext uri="{FF2B5EF4-FFF2-40B4-BE49-F238E27FC236}">
                <a16:creationId xmlns:a16="http://schemas.microsoft.com/office/drawing/2014/main" id="{305652E2-A4B4-4C09-A5E8-75E36D7F6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889" y="1261911"/>
            <a:ext cx="6434221" cy="4825666"/>
          </a:xfrm>
          <a:noFill/>
        </p:spPr>
      </p:pic>
    </p:spTree>
    <p:extLst>
      <p:ext uri="{BB962C8B-B14F-4D97-AF65-F5344CB8AC3E}">
        <p14:creationId xmlns:p14="http://schemas.microsoft.com/office/powerpoint/2010/main" val="59939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543"/>
          </a:xfrm>
        </p:spPr>
        <p:txBody>
          <a:bodyPr/>
          <a:lstStyle/>
          <a:p>
            <a:pPr eaLnBrk="1" hangingPunct="1"/>
            <a:r>
              <a:rPr lang="is-IS" dirty="0"/>
              <a:t>Bifröst University</a:t>
            </a:r>
            <a:endParaRPr lang="en-US" dirty="0"/>
          </a:p>
        </p:txBody>
      </p:sp>
      <p:sp>
        <p:nvSpPr>
          <p:cNvPr id="5123" name="Content Placeholder 9"/>
          <p:cNvSpPr>
            <a:spLocks noGrp="1"/>
          </p:cNvSpPr>
          <p:nvPr>
            <p:ph idx="1"/>
          </p:nvPr>
        </p:nvSpPr>
        <p:spPr>
          <a:xfrm>
            <a:off x="448630" y="127131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s-IS" sz="1400" b="1" dirty="0"/>
              <a:t>   </a:t>
            </a:r>
            <a:r>
              <a:rPr lang="is-IS" sz="1800" b="1" dirty="0">
                <a:latin typeface="Arial" pitchFamily="34" charset="0"/>
                <a:cs typeface="Arial" pitchFamily="34" charset="0"/>
              </a:rPr>
              <a:t>Educational quality.</a:t>
            </a:r>
            <a:r>
              <a:rPr lang="is-IS" sz="1800" b="1" dirty="0">
                <a:latin typeface="Arial" pitchFamily="34" charset="0"/>
                <a:ea typeface="ヒラギノ角ゴ Pro W3" pitchFamily="1" charset="-128"/>
                <a:cs typeface="Arial" pitchFamily="34" charset="0"/>
              </a:rPr>
              <a:t> </a:t>
            </a:r>
            <a:r>
              <a:rPr lang="is-IS" sz="1800" b="1" dirty="0">
                <a:latin typeface="Arial" pitchFamily="34" charset="0"/>
                <a:cs typeface="Arial" pitchFamily="34" charset="0"/>
              </a:rPr>
              <a:t>Has educated leaders and managers within the Icelandic society for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almost</a:t>
            </a:r>
            <a:r>
              <a:rPr lang="is-IS" sz="1800" b="1" dirty="0">
                <a:latin typeface="Arial" pitchFamily="34" charset="0"/>
                <a:cs typeface="Arial" pitchFamily="34" charset="0"/>
              </a:rPr>
              <a:t> 100 years. </a:t>
            </a:r>
          </a:p>
          <a:p>
            <a:pPr algn="ctr">
              <a:buNone/>
            </a:pPr>
            <a:endParaRPr lang="is-IS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Times" pitchFamily="1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Established in 1918, based on the Ruskin College in Oxford</a:t>
            </a:r>
          </a:p>
          <a:p>
            <a:pPr eaLnBrk="1" hangingPunct="1">
              <a:buFont typeface="Times" pitchFamily="1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Private, non-profit organisation</a:t>
            </a:r>
          </a:p>
          <a:p>
            <a:pPr eaLnBrk="1" hangingPunct="1">
              <a:buFont typeface="Times" pitchFamily="1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Grown remarkably from 2000 – 2008 (* 5)</a:t>
            </a:r>
          </a:p>
          <a:p>
            <a:pPr eaLnBrk="1" hangingPunct="1">
              <a:buFont typeface="Times" pitchFamily="1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Financial crisis has hampered that growth</a:t>
            </a:r>
          </a:p>
          <a:p>
            <a:pPr eaLnBrk="1" hangingPunct="1">
              <a:buFont typeface="Times" pitchFamily="1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Only campus village in Iceland</a:t>
            </a:r>
          </a:p>
          <a:p>
            <a:pPr eaLnBrk="1" hangingPunct="1">
              <a:buFont typeface="Times" pitchFamily="1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All study lines according to Bologna process</a:t>
            </a:r>
          </a:p>
          <a:p>
            <a:pPr marL="0" indent="0" eaLnBrk="1" hangingPunct="1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" pitchFamily="1" charset="0"/>
              <a:buChar char="•"/>
            </a:pPr>
            <a:endParaRPr lang="is-IS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8566D-DBD5-4C70-BCAC-CB0B933DBA3C}" type="slidenum">
              <a:rPr lang="is-IS"/>
              <a:pPr>
                <a:defRPr/>
              </a:pPr>
              <a:t>9</a:t>
            </a:fld>
            <a:endParaRPr lang="is-IS" dirty="0"/>
          </a:p>
        </p:txBody>
      </p:sp>
      <p:pic>
        <p:nvPicPr>
          <p:cNvPr id="5" name="Picture 4" descr="skóli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18" y="4250769"/>
            <a:ext cx="2643206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DSC_0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79645"/>
            <a:ext cx="278608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uti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6462" y="4279644"/>
            <a:ext cx="257176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473017"/>
      </p:ext>
    </p:extLst>
  </p:cSld>
  <p:clrMapOvr>
    <a:masterClrMapping/>
  </p:clrMapOvr>
</p:sld>
</file>

<file path=ppt/theme/theme1.xml><?xml version="1.0" encoding="utf-8"?>
<a:theme xmlns:a="http://schemas.openxmlformats.org/drawingml/2006/main" name="Bifröst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ra_0064116 [Read-Only]" id="{C26CE5A8-EDA2-4ACA-9774-28A6CB75B423}" vid="{C546C87B-1067-40F2-B544-B8A29E4141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212</TotalTime>
  <Words>670</Words>
  <Application>Microsoft Office PowerPoint</Application>
  <PresentationFormat>Sýnt á skjá (4:3)</PresentationFormat>
  <Paragraphs>220</Paragraphs>
  <Slides>26</Slides>
  <Notes>2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7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26</vt:i4>
      </vt:variant>
    </vt:vector>
  </HeadingPairs>
  <TitlesOfParts>
    <vt:vector size="34" baseType="lpstr">
      <vt:lpstr>ＭＳ Ｐゴシック</vt:lpstr>
      <vt:lpstr>Adobe Garamond Pro Bold</vt:lpstr>
      <vt:lpstr>Arial</vt:lpstr>
      <vt:lpstr>Calibri</vt:lpstr>
      <vt:lpstr>Times</vt:lpstr>
      <vt:lpstr>Wingdings</vt:lpstr>
      <vt:lpstr>ヒラギノ角ゴ Pro W3</vt:lpstr>
      <vt:lpstr>Bifröst</vt:lpstr>
      <vt:lpstr>PowerPoint-kynning</vt:lpstr>
      <vt:lpstr>Valgerður Þorbjörg Elin Guðjónsdóttir</vt:lpstr>
      <vt:lpstr>ISLAND   ↔    LATVIJA</vt:lpstr>
      <vt:lpstr>Iceland - figures</vt:lpstr>
      <vt:lpstr>PowerPoint-kynning</vt:lpstr>
      <vt:lpstr>Strokkur – hot spring erupting</vt:lpstr>
      <vt:lpstr>The Blue Lagoon and other warm springs</vt:lpstr>
      <vt:lpstr>Icelandic horse – 5 gaites </vt:lpstr>
      <vt:lpstr>Bifröst University</vt:lpstr>
      <vt:lpstr>The Bifröst campus village</vt:lpstr>
      <vt:lpstr>Faculties and student services</vt:lpstr>
      <vt:lpstr>Faculty of Business</vt:lpstr>
      <vt:lpstr>Faculty of Law</vt:lpstr>
      <vt:lpstr>Faculty of Social Scienses</vt:lpstr>
      <vt:lpstr>Research: Institute and centres</vt:lpstr>
      <vt:lpstr>Masters programmes</vt:lpstr>
      <vt:lpstr>Lectures and Seminars</vt:lpstr>
      <vt:lpstr>International Co-operation</vt:lpstr>
      <vt:lpstr>Academic Services</vt:lpstr>
      <vt:lpstr>Quick facts on Bifröst</vt:lpstr>
      <vt:lpstr>Life at Bifröst</vt:lpstr>
      <vt:lpstr>Housing for all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Eiríksson</dc:creator>
  <cp:lastModifiedBy>Valgerður Þ E Guðjónsdóttir</cp:lastModifiedBy>
  <cp:revision>26</cp:revision>
  <dcterms:created xsi:type="dcterms:W3CDTF">2014-03-19T10:01:09Z</dcterms:created>
  <dcterms:modified xsi:type="dcterms:W3CDTF">2017-09-26T09:21:37Z</dcterms:modified>
</cp:coreProperties>
</file>